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Convertitore D/A con PIC           by prof. Romei Michele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AAC3E-7E0C-4547-AB5C-084D41F10980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9E487-53FE-4217-AE58-0BF5288286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5161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Convertitore D/A con PIC           by prof. Romei Michele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B089F-484F-4D1E-B5DA-F8E11893F193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20A3-0735-4AD0-88DF-1516553670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52219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520A3-0735-4AD0-88DF-151655367000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Convertitore D/A con PIC           by prof. Romei Michele</a:t>
            </a:r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520A3-0735-4AD0-88DF-151655367000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Convertitore D/A con PIC           by prof. Romei Michele</a:t>
            </a: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26A3-B413-4424-AA3F-A4959AA7C770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C0D-4725-406A-AF66-98D23B5CE46C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D382-3C0D-4BE3-8568-A8E4CF414218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27C6-F30F-4CBD-918F-4C5F34BFFA56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D535-057B-414B-A336-9E0F6692EBDE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1664-E662-474F-A69A-94B1E8E5605D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82C9-7396-4AE1-97AF-7AF7DBA20EC3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3071-E81C-445E-8B5E-3981313D21D3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DECC-7844-44A7-A53F-DDE0957D3E76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FFE-B391-49F1-84D2-7F6AE5532621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9A2E-7995-4B0B-823A-B8D5D1C4269C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85D382-3C0D-4BE3-8568-A8E4CF414218}" type="datetime1">
              <a:rPr lang="it-IT" smtClean="0"/>
              <a:pPr/>
              <a:t>13/03/2013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4A31E5-6790-4A99-AA03-E1FCF86D290B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  <p:sndAc>
      <p:stSnd>
        <p:snd r:embed="rId13" name="voltage.wav"/>
      </p:stSnd>
    </p:sndAc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it-IT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m</a:t>
            </a:r>
            <a:r>
              <a:rPr lang="it-IT" dirty="0" smtClean="0"/>
              <a:t>icrocontrollori PIC</a:t>
            </a:r>
          </a:p>
          <a:p>
            <a:endParaRPr lang="it-IT" dirty="0" smtClean="0"/>
          </a:p>
          <a:p>
            <a:pPr algn="r"/>
            <a:r>
              <a:rPr lang="it-IT" sz="1400" dirty="0" err="1"/>
              <a:t>b</a:t>
            </a:r>
            <a:r>
              <a:rPr lang="it-IT" sz="1400" dirty="0" err="1" smtClean="0"/>
              <a:t>y</a:t>
            </a:r>
            <a:r>
              <a:rPr lang="it-IT" sz="1400" dirty="0" smtClean="0"/>
              <a:t> prof. Romei Michele</a:t>
            </a:r>
            <a:endParaRPr lang="it-IT" sz="1400" dirty="0"/>
          </a:p>
        </p:txBody>
      </p:sp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047998" y="44624"/>
          <a:ext cx="6096002" cy="6408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827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PCFG3:</a:t>
                      </a:r>
                      <a:b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PCFG0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AN7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AN6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AN5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AN4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AN3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AN2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AN1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AN0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Vref-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0000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Vdd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0001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0010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Vdd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0011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Vdd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0101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0110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Vdd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0111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Vdd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1001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Vdd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1010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1011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1101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1110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Vdd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Vss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348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1111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 +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Vref-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RA3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RA2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0" y="1412776"/>
            <a:ext cx="2987824" cy="467820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seconda sezione riguarda i quattro </a:t>
            </a:r>
            <a:r>
              <a:rPr lang="it-IT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flag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PCFG3-0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Con questi bit si </a:t>
            </a:r>
            <a:r>
              <a:rPr lang="it-IT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decide se i pin 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della PORTA sono </a:t>
            </a:r>
            <a:r>
              <a:rPr lang="it-IT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analogici o digitali e i livelli di riferimento 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it-IT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1"/>
            <a:ext cx="2987824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 A/D</a:t>
            </a:r>
          </a:p>
          <a:p>
            <a:pPr algn="ctr"/>
            <a:endParaRPr lang="it-IT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31E5-6790-4A99-AA03-E1FCF86D290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it-IT" dirty="0"/>
              <a:t>	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In </a:t>
            </a:r>
            <a:r>
              <a:rPr lang="it-IT" dirty="0"/>
              <a:t>pratica se in ingresso c’è una tensione uguale a </a:t>
            </a:r>
            <a:r>
              <a:rPr lang="it-IT" dirty="0" err="1"/>
              <a:t>Vref-</a:t>
            </a:r>
            <a:r>
              <a:rPr lang="it-IT" dirty="0"/>
              <a:t> la conversione da 0 (binario “0000000000”), mentre se si ha una tensione uguale a </a:t>
            </a:r>
            <a:r>
              <a:rPr lang="it-IT" dirty="0" err="1"/>
              <a:t>Vref+</a:t>
            </a:r>
            <a:r>
              <a:rPr lang="it-IT" dirty="0"/>
              <a:t> la conversione da 1023 (binario “1111111111”). Tutti gli altri valori daranno combinazioni proporzionate con gradini di :</a:t>
            </a:r>
          </a:p>
          <a:p>
            <a:pPr algn="ctr">
              <a:buNone/>
            </a:pPr>
            <a:r>
              <a:rPr lang="it-IT" dirty="0">
                <a:solidFill>
                  <a:srgbClr val="FFFF00"/>
                </a:solidFill>
              </a:rPr>
              <a:t>V sensibilità  = </a:t>
            </a:r>
            <a:r>
              <a:rPr lang="it-IT" dirty="0" err="1">
                <a:solidFill>
                  <a:srgbClr val="FFFF00"/>
                </a:solidFill>
              </a:rPr>
              <a:t>Vref+</a:t>
            </a:r>
            <a:r>
              <a:rPr lang="it-IT" dirty="0">
                <a:solidFill>
                  <a:srgbClr val="FFFF00"/>
                </a:solidFill>
              </a:rPr>
              <a:t>/1024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4A31E5-6790-4A99-AA03-E1FCF86D290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3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it-IT" dirty="0"/>
              <a:t>	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	I microcontrollori 16F876 </a:t>
            </a:r>
            <a:r>
              <a:rPr lang="it-IT" dirty="0"/>
              <a:t>e 16F877 </a:t>
            </a:r>
            <a:r>
              <a:rPr lang="it-IT" dirty="0" smtClean="0"/>
              <a:t> </a:t>
            </a:r>
            <a:r>
              <a:rPr lang="it-IT" dirty="0"/>
              <a:t>includono </a:t>
            </a:r>
            <a:r>
              <a:rPr lang="it-IT" dirty="0" smtClean="0"/>
              <a:t>entrambi un </a:t>
            </a:r>
            <a:r>
              <a:rPr lang="it-IT" dirty="0"/>
              <a:t>convertitore analogico-digitale. L’876 fornisce 5 ingressi mentre l’ 877 ha 8 ingressi, in entrambi i casi c'è solo un </a:t>
            </a:r>
            <a:r>
              <a:rPr lang="it-IT" dirty="0" smtClean="0"/>
              <a:t>convertitore, </a:t>
            </a:r>
            <a:r>
              <a:rPr lang="it-IT" dirty="0"/>
              <a:t>quindi ogni ingresso va usato singolarmente.</a:t>
            </a:r>
          </a:p>
          <a:p>
            <a:pPr lvl="0">
              <a:buNone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4A31E5-6790-4A99-AA03-E1FCF86D290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3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it-IT" dirty="0"/>
              <a:t>	</a:t>
            </a:r>
            <a:endParaRPr lang="it-IT" dirty="0" smtClean="0"/>
          </a:p>
          <a:p>
            <a:pPr lvl="0">
              <a:buNone/>
            </a:pP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4A31E5-6790-4A99-AA03-E1FCF86D290B}" type="slidenum">
              <a:rPr lang="it-IT" smtClean="0"/>
              <a:pPr/>
              <a:t>3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5535" y="3789040"/>
          <a:ext cx="8352927" cy="252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</a:tblGrid>
              <a:tr h="404086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Principali registri per gli ingressi analogici.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Nome</a:t>
                      </a:r>
                      <a:endParaRPr lang="it-IT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 7</a:t>
                      </a:r>
                      <a:endParaRPr lang="it-IT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 6</a:t>
                      </a:r>
                      <a:endParaRPr lang="it-IT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 5</a:t>
                      </a:r>
                      <a:endParaRPr lang="it-IT" sz="110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 4</a:t>
                      </a:r>
                      <a:endParaRPr lang="it-IT" sz="110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 3</a:t>
                      </a:r>
                      <a:endParaRPr lang="it-IT" sz="110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 2</a:t>
                      </a:r>
                      <a:endParaRPr lang="it-IT" sz="110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 1</a:t>
                      </a:r>
                      <a:endParaRPr lang="it-IT" sz="110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Bit 0</a:t>
                      </a:r>
                      <a:endParaRPr lang="it-IT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0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ADRESH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Risultato A2D Registrati - byte alto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ADRESL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Risultato A2D Registrati - byte basso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9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ADCON0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ADCS1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ADCS0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CHS2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CHS1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CHS0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GO / DONE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ADON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0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ADCON1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ADFM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PCFG3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PCFG2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PCFG1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PCFG0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1916833"/>
            <a:ext cx="8208912" cy="184665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200" dirty="0"/>
              <a:t>Ci sono quattro registri principali associati agli ingressi analogici, questi vengono elencati </a:t>
            </a:r>
            <a:r>
              <a:rPr lang="it-IT" sz="3200" dirty="0" smtClean="0"/>
              <a:t>in questa tabella</a:t>
            </a:r>
            <a:r>
              <a:rPr lang="it-IT" sz="3200" dirty="0"/>
              <a:t>: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it-IT" dirty="0"/>
              <a:t>	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	</a:t>
            </a:r>
            <a:r>
              <a:rPr lang="it-IT" b="1" dirty="0"/>
              <a:t>ADRESH</a:t>
            </a:r>
            <a:r>
              <a:rPr lang="it-IT" dirty="0"/>
              <a:t> e </a:t>
            </a:r>
            <a:r>
              <a:rPr lang="it-IT" b="1" dirty="0"/>
              <a:t>ADRESL</a:t>
            </a:r>
            <a:r>
              <a:rPr lang="it-IT" dirty="0"/>
              <a:t> sono i registri che restituiscono il risultato della conversione analogico/digitale, l'unica cosa un </a:t>
            </a:r>
            <a:r>
              <a:rPr lang="it-IT" dirty="0" err="1"/>
              <a:t>po</a:t>
            </a:r>
            <a:r>
              <a:rPr lang="it-IT" dirty="0"/>
              <a:t> 'difficile su di loro è che sono in banchi di memoria differenti</a:t>
            </a:r>
            <a:r>
              <a:rPr lang="it-IT" dirty="0" smtClean="0"/>
              <a:t>. </a:t>
            </a:r>
          </a:p>
          <a:p>
            <a:pPr algn="ctr">
              <a:buNone/>
            </a:pP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ADRESH  -&gt; BANCO  0</a:t>
            </a:r>
          </a:p>
          <a:p>
            <a:pPr algn="ctr">
              <a:buNone/>
            </a:pP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ADRESL  -&gt; BANCO  1</a:t>
            </a:r>
          </a:p>
          <a:p>
            <a:pPr>
              <a:buNone/>
            </a:pPr>
            <a:endParaRPr lang="it-IT" dirty="0"/>
          </a:p>
          <a:p>
            <a:pPr lvl="0">
              <a:buNone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4A31E5-6790-4A99-AA03-E1FCF86D290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088231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it-IT" dirty="0"/>
              <a:t>	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sz="4800" b="1" u="sng" dirty="0"/>
              <a:t> </a:t>
            </a:r>
            <a:r>
              <a:rPr lang="it-IT" sz="4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ADCON</a:t>
            </a:r>
            <a:r>
              <a:rPr lang="it-IT" sz="4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it-IT" sz="4800" dirty="0" smtClean="0"/>
              <a:t> </a:t>
            </a:r>
            <a:r>
              <a:rPr lang="it-IT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è </a:t>
            </a:r>
            <a:r>
              <a:rPr lang="it-IT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suddiviso in quattro parti distinte :</a:t>
            </a:r>
          </a:p>
          <a:p>
            <a:pPr lvl="0">
              <a:buNone/>
            </a:pPr>
            <a:r>
              <a:rPr lang="it-IT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</a:t>
            </a:r>
            <a:r>
              <a:rPr lang="it-IT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prima parte consiste di due bit più significativi : </a:t>
            </a:r>
            <a:r>
              <a:rPr lang="it-IT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ADCS1</a:t>
            </a:r>
            <a:r>
              <a:rPr lang="it-IT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e </a:t>
            </a:r>
            <a:r>
              <a:rPr lang="it-IT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ADCS0</a:t>
            </a:r>
            <a:r>
              <a:rPr lang="it-IT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. Questi impostano la frequenza di clock utilizzata per la conversione analogico digitale, questo è ricavato dal clock di sistema (o può usare un oscillatore RC interno).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4A31E5-6790-4A99-AA03-E1FCF86D290B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67543" y="4077072"/>
          <a:ext cx="8208913" cy="216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7530"/>
                <a:gridCol w="1357530"/>
                <a:gridCol w="3441625"/>
                <a:gridCol w="2052228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/>
                        <a:t>ADCS1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/>
                        <a:t>ADCS0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A / D Conversion bit Clock Select.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/>
                        <a:t>Max. clock </a:t>
                      </a:r>
                      <a:r>
                        <a:rPr lang="it-IT" sz="1400" dirty="0" smtClean="0"/>
                        <a:t>frequenza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/>
                        <a:t>0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/>
                        <a:t>0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err="1"/>
                        <a:t>Fosc</a:t>
                      </a:r>
                      <a:r>
                        <a:rPr lang="it-IT" sz="1600" b="1" dirty="0"/>
                        <a:t> / 2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/>
                        <a:t>1.25MHz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/>
                        <a:t>0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/>
                        <a:t>1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/>
                        <a:t>Fosc / 8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/>
                        <a:t>5MHz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/>
                        <a:t>1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/>
                        <a:t>0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err="1"/>
                        <a:t>FOsc</a:t>
                      </a:r>
                      <a:r>
                        <a:rPr lang="it-IT" sz="1600" b="1" dirty="0"/>
                        <a:t>/32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/>
                        <a:t>20MHz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/>
                        <a:t>1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/>
                        <a:t>1</a:t>
                      </a:r>
                      <a:endParaRPr lang="it-IT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FRC (Internal </a:t>
                      </a:r>
                      <a:r>
                        <a:rPr lang="en-US" sz="1600" b="1" dirty="0" err="1"/>
                        <a:t>Osc</a:t>
                      </a:r>
                      <a:r>
                        <a:rPr lang="en-US" sz="1600" b="1" dirty="0"/>
                        <a:t> A2D RC).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/>
                        <a:t>tipico</a:t>
                      </a:r>
                      <a:r>
                        <a:rPr lang="it-IT" sz="1600" b="1" baseline="0" dirty="0" smtClean="0"/>
                        <a:t> </a:t>
                      </a:r>
                      <a:r>
                        <a:rPr lang="it-IT" sz="1600" b="1" dirty="0" smtClean="0"/>
                        <a:t> 4</a:t>
                      </a:r>
                      <a:r>
                        <a:rPr lang="it-IT" sz="1600" b="1" baseline="0" dirty="0" smtClean="0"/>
                        <a:t>  µs</a:t>
                      </a:r>
                      <a:endParaRPr lang="it-IT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3826768" cy="449309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it-IT" dirty="0"/>
              <a:t>	</a:t>
            </a:r>
            <a:endParaRPr lang="it-IT" dirty="0" smtClean="0"/>
          </a:p>
          <a:p>
            <a:pPr lvl="0" algn="just">
              <a:buNone/>
            </a:pPr>
            <a:r>
              <a:rPr lang="it-IT" dirty="0" smtClean="0"/>
              <a:t>	</a:t>
            </a:r>
            <a:r>
              <a:rPr lang="it-IT" sz="4800" dirty="0" smtClean="0"/>
              <a:t>La </a:t>
            </a:r>
            <a:r>
              <a:rPr lang="it-IT" sz="4800" dirty="0"/>
              <a:t>seconda </a:t>
            </a:r>
            <a:r>
              <a:rPr lang="it-IT" sz="4800" dirty="0" smtClean="0"/>
              <a:t>parte consiste </a:t>
            </a:r>
            <a:r>
              <a:rPr lang="it-IT" sz="4800" dirty="0"/>
              <a:t>nei prossimi tre bit, </a:t>
            </a:r>
            <a:r>
              <a:rPr lang="it-IT" sz="4800" b="1" dirty="0"/>
              <a:t>CHS2</a:t>
            </a:r>
            <a:r>
              <a:rPr lang="it-IT" sz="4800" dirty="0"/>
              <a:t>,</a:t>
            </a:r>
            <a:r>
              <a:rPr lang="it-IT" sz="4800" b="1" dirty="0"/>
              <a:t>CHS1</a:t>
            </a:r>
            <a:r>
              <a:rPr lang="it-IT" sz="4800" dirty="0"/>
              <a:t> e </a:t>
            </a:r>
            <a:r>
              <a:rPr lang="it-IT" sz="4800" b="1" dirty="0"/>
              <a:t>CHS0</a:t>
            </a:r>
            <a:r>
              <a:rPr lang="it-IT" sz="4800" dirty="0"/>
              <a:t>. Questi sono i bit di selezione dei canali, e impostano quale pin di ingresso viene instradato verso il convertitore analogico/digitale. 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4A31E5-6790-4A99-AA03-E1FCF86D290B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355976" y="1916832"/>
          <a:ext cx="4104456" cy="43924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9728"/>
                <a:gridCol w="648072"/>
                <a:gridCol w="720080"/>
                <a:gridCol w="1080120"/>
                <a:gridCol w="1056456"/>
              </a:tblGrid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CHS2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CHS1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CHS0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Canale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Pin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Ch.0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RA0/AN0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Ch.1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RA1/AN1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/>
                        <a:t>Ch</a:t>
                      </a:r>
                      <a:r>
                        <a:rPr lang="it-IT" sz="1600" dirty="0"/>
                        <a:t>.2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RA2/AN2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Ch.3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RA3/AN3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Ch.4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RA5/AN4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Ch.5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RE0/AN5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Ch.6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RE1/AN6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8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/>
                        <a:t>Ch.7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/>
                        <a:t>RE2/AN7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just">
              <a:buNone/>
            </a:pPr>
            <a:r>
              <a:rPr lang="it-IT" dirty="0" smtClean="0"/>
              <a:t>	Il </a:t>
            </a:r>
            <a:r>
              <a:rPr lang="it-IT" dirty="0"/>
              <a:t>terzo punto è un singolo bit (</a:t>
            </a:r>
            <a:r>
              <a:rPr lang="it-IT" dirty="0" err="1"/>
              <a:t>bit</a:t>
            </a:r>
            <a:r>
              <a:rPr lang="it-IT" dirty="0"/>
              <a:t> 2), </a:t>
            </a:r>
            <a:r>
              <a:rPr lang="it-IT" b="1" dirty="0"/>
              <a:t>GO/DONE</a:t>
            </a:r>
            <a:r>
              <a:rPr lang="it-IT" dirty="0"/>
              <a:t>. Questo bit ha due funzioni, in primo luogo impostando il bit a “1”  si avvia l'inizio della conversione analogico/digitale, in secondo luogo il bit viene azzerato dal sistema automaticamente quando la conversione è completa, quindi leggendo questo </a:t>
            </a:r>
            <a:r>
              <a:rPr lang="it-IT" dirty="0" err="1"/>
              <a:t>flag</a:t>
            </a:r>
            <a:r>
              <a:rPr lang="it-IT" dirty="0"/>
              <a:t>,  possiamo sapere quando il risultato è definitivo.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4A31E5-6790-4A99-AA03-E1FCF86D290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0">
              <a:buNone/>
            </a:pPr>
            <a:r>
              <a:rPr lang="it-IT" dirty="0"/>
              <a:t>	</a:t>
            </a:r>
            <a:endParaRPr lang="it-IT" dirty="0" smtClean="0"/>
          </a:p>
          <a:p>
            <a:pPr lvl="0" algn="just">
              <a:buNone/>
            </a:pPr>
            <a:r>
              <a:rPr lang="it-IT" dirty="0"/>
              <a:t>	</a:t>
            </a:r>
            <a:r>
              <a:rPr lang="it-IT" sz="4300" dirty="0" smtClean="0"/>
              <a:t>Il quarto punto è </a:t>
            </a:r>
            <a:r>
              <a:rPr lang="it-IT" sz="4300" dirty="0"/>
              <a:t>un altro singolo bit (</a:t>
            </a:r>
            <a:r>
              <a:rPr lang="it-IT" sz="4300" dirty="0" err="1"/>
              <a:t>bit</a:t>
            </a:r>
            <a:r>
              <a:rPr lang="it-IT" sz="4300" dirty="0"/>
              <a:t> 0), </a:t>
            </a:r>
            <a:r>
              <a:rPr lang="it-IT" sz="4300" b="1" dirty="0" smtClean="0"/>
              <a:t>ADON</a:t>
            </a:r>
            <a:r>
              <a:rPr lang="it-IT" sz="4300" dirty="0" smtClean="0"/>
              <a:t>. </a:t>
            </a:r>
            <a:r>
              <a:rPr lang="it-IT" sz="4300" dirty="0"/>
              <a:t>Questo </a:t>
            </a:r>
            <a:r>
              <a:rPr lang="it-IT" sz="4300" dirty="0" err="1"/>
              <a:t>flag</a:t>
            </a:r>
            <a:r>
              <a:rPr lang="it-IT" sz="4300" dirty="0"/>
              <a:t> accende (</a:t>
            </a:r>
            <a:r>
              <a:rPr lang="it-IT" sz="4300" dirty="0" err="1"/>
              <a:t>flag=</a:t>
            </a:r>
            <a:r>
              <a:rPr lang="it-IT" sz="4300" dirty="0"/>
              <a:t>”1”) o spegne (</a:t>
            </a:r>
            <a:r>
              <a:rPr lang="it-IT" sz="4300" dirty="0" err="1"/>
              <a:t>flag=</a:t>
            </a:r>
            <a:r>
              <a:rPr lang="it-IT" sz="4300" dirty="0"/>
              <a:t>”0”) il convertitore, che può essere disattivato per diminuire la potenza consumata.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4A31E5-6790-4A99-AA03-E1FCF86D290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Convertitore A/D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it-IT" dirty="0"/>
              <a:t>	</a:t>
            </a:r>
            <a:endParaRPr lang="it-IT" dirty="0" smtClean="0"/>
          </a:p>
          <a:p>
            <a:pPr lvl="0">
              <a:buNone/>
            </a:pPr>
            <a:r>
              <a:rPr lang="it-IT" dirty="0"/>
              <a:t>	</a:t>
            </a:r>
            <a:r>
              <a:rPr lang="it-IT" sz="4800" b="1" u="sng" smtClean="0"/>
              <a:t> ADCON1</a:t>
            </a:r>
            <a:r>
              <a:rPr lang="it-IT" sz="4800" smtClean="0"/>
              <a:t> </a:t>
            </a:r>
            <a:r>
              <a:rPr lang="it-IT" sz="4800" dirty="0"/>
              <a:t>è diviso in due </a:t>
            </a:r>
            <a:r>
              <a:rPr lang="it-IT" sz="4800" dirty="0" smtClean="0"/>
              <a:t>sezioni</a:t>
            </a:r>
            <a:r>
              <a:rPr lang="it-IT" sz="4800" dirty="0"/>
              <a:t> </a:t>
            </a:r>
            <a:r>
              <a:rPr lang="it-IT" sz="4800" dirty="0" smtClean="0"/>
              <a:t>:</a:t>
            </a:r>
            <a:endParaRPr lang="it-IT" sz="4800" dirty="0"/>
          </a:p>
          <a:p>
            <a:pPr lvl="0">
              <a:buNone/>
            </a:pPr>
            <a:r>
              <a:rPr lang="it-IT" sz="4800" b="1" dirty="0" smtClean="0"/>
              <a:t>	</a:t>
            </a:r>
            <a:r>
              <a:rPr lang="it-IT" sz="4800" dirty="0" smtClean="0"/>
              <a:t>La prima sezione “</a:t>
            </a:r>
            <a:r>
              <a:rPr lang="it-IT" sz="4800" b="1" dirty="0" smtClean="0"/>
              <a:t>ADFM”</a:t>
            </a:r>
            <a:r>
              <a:rPr lang="it-IT" sz="4800" dirty="0" smtClean="0"/>
              <a:t> </a:t>
            </a:r>
            <a:r>
              <a:rPr lang="it-IT" sz="4800" dirty="0"/>
              <a:t>permette di decidere se la stringa di conversione binaria è a 8 o 10 bit. Con questo bit a “1” si giustifica la stringa a sinistra, quindi la conversione viene posta tutta nel registro ADRESH, perdendo i due bit meno significativi che rimangono nel registro ADRESL. Se questo bit vale “0” si giustifica la stringa a destra, sfruttando gli otto bit del registro ADRESL e per i due bit più significativi i bit 0 e 1 del registro ADRESH.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Convertitore D/A con PIC  by prof. Romei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64A31E5-6790-4A99-AA03-E1FCF86D290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528</Words>
  <Application>Microsoft Office PowerPoint</Application>
  <PresentationFormat>Presentazione su schermo (4:3)</PresentationFormat>
  <Paragraphs>346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Convertitore A/D</vt:lpstr>
      <vt:lpstr>Convertitore A/D</vt:lpstr>
      <vt:lpstr>Convertitore A/D</vt:lpstr>
      <vt:lpstr>Convertitore A/D</vt:lpstr>
      <vt:lpstr>Convertitore A/D</vt:lpstr>
      <vt:lpstr>Convertitore A/D</vt:lpstr>
      <vt:lpstr>Convertitore A/D</vt:lpstr>
      <vt:lpstr>Convertitore A/D</vt:lpstr>
      <vt:lpstr>Convertitore A/D</vt:lpstr>
      <vt:lpstr>Presentazione standard di PowerPoint</vt:lpstr>
      <vt:lpstr>Convertitore A/D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Convertitore A/D</dc:title>
  <dc:creator>MICHY</dc:creator>
  <cp:lastModifiedBy>MI_PA</cp:lastModifiedBy>
  <cp:revision>22</cp:revision>
  <dcterms:created xsi:type="dcterms:W3CDTF">2011-01-20T19:47:49Z</dcterms:created>
  <dcterms:modified xsi:type="dcterms:W3CDTF">2013-03-13T15:06:44Z</dcterms:modified>
</cp:coreProperties>
</file>